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2BB27-0B39-4AE7-9839-B3225C195322}" v="28" dt="2023-04-08T00:41:13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1CBC-3DDA-CAA0-B8FB-2BFFD8A3D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-87056"/>
            <a:ext cx="8504275" cy="35512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Sedimentation Rates from Radiocarbon Dating at Three Arctic Lakes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628D8-5CB2-5BE0-C417-4EE364BEA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3429000"/>
            <a:ext cx="8504275" cy="10845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Charlie Kruger</a:t>
            </a:r>
          </a:p>
          <a:p>
            <a:r>
              <a:rPr lang="en-US" dirty="0"/>
              <a:t>School of Earth and sustainability</a:t>
            </a:r>
          </a:p>
          <a:p>
            <a:r>
              <a:rPr lang="en-US" dirty="0"/>
              <a:t>Northern Arizona university</a:t>
            </a:r>
          </a:p>
        </p:txBody>
      </p:sp>
      <p:pic>
        <p:nvPicPr>
          <p:cNvPr id="1026" name="Picture 2" descr="Main Welcome Page - NAU NASA Space Grant">
            <a:extLst>
              <a:ext uri="{FF2B5EF4-FFF2-40B4-BE49-F238E27FC236}">
                <a16:creationId xmlns:a16="http://schemas.microsoft.com/office/drawing/2014/main" id="{7DAE2568-F0B0-BF36-B8F4-F76B55E8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64176"/>
            <a:ext cx="809625" cy="12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9F5989-FEA0-A481-89DF-10E994988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32963"/>
            <a:ext cx="1114425" cy="1114425"/>
          </a:xfrm>
          <a:prstGeom prst="rect">
            <a:avLst/>
          </a:prstGeom>
        </p:spPr>
      </p:pic>
      <p:pic>
        <p:nvPicPr>
          <p:cNvPr id="1028" name="Picture 4" descr="NASA Nebraska Space Grant">
            <a:extLst>
              <a:ext uri="{FF2B5EF4-FFF2-40B4-BE49-F238E27FC236}">
                <a16:creationId xmlns:a16="http://schemas.microsoft.com/office/drawing/2014/main" id="{AC51FDD1-C6EF-CBE3-1FE1-10862D58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562866"/>
            <a:ext cx="1301426" cy="10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SF Logo | NSF - National Science Foundation">
            <a:extLst>
              <a:ext uri="{FF2B5EF4-FFF2-40B4-BE49-F238E27FC236}">
                <a16:creationId xmlns:a16="http://schemas.microsoft.com/office/drawing/2014/main" id="{7DF64D75-5FFB-DD97-B101-8DC4103D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5464176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9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DD71-76A8-0394-A1B3-4843408A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50DC-DFFD-3955-34A9-2D4EAA81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Benson, C. et al. 2019 A 16,000-yr-long sedimentary sequence from Lakes Peters and ​Schrader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Neruokpuk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Lakes), northeastern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Brooks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Range, Alaska.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Quaternary Research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92, 609-625.</a:t>
            </a:r>
            <a:endParaRPr lang="en-US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Blaauw, et al. 2011 Flexible paleoclimate age-depth models using an  autoregressive gamma process.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Bayesian Analysis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6.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Haflidason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H. et al. 2021 High‐resolution chronology of 24 000‐year long cores from two ​lakes in the Polar Urals, Russia, correlated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with palaeomagnetic inclination records with ​a distinct event about 20 000 years ago.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of Quaternary Science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 37, 778-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789.​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Heaton, T. J. et al. 2021 Radiocarbon: A key tracer for studying Earth’s dynamo, climate system, ​carbon cycle, and Sun.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Science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 374.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Lacourse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T., Gajewski, K., 2020 Current practices in building and reporting age-depth ​models.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Quaternary Research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96,  28-38.​</a:t>
            </a: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Lenz, M. et al. 2021 Climate and environmental history at Lake Levinson‐Lessing, Taymyr ​Peninsula, during the last 62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kyr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Journal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of  Quaternary Science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37, 836-850.​</a:t>
            </a:r>
            <a:endParaRPr lang="en-US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Rapid Arctic Warming Project.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UB WordPress - UBIT - University at Buffalo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 ubwp.buffalo.edu/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rapidarcticwarming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/rapid-arctic-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warming-project/.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24E5-A737-DB1E-EFF2-890CFC2B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5FD3-F4F6-03F6-6669-5A6675EA4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Mentors: Darrell Kaufman and Leah Marshall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Laboratory supervision: Jordon Bright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Radiocarbon analyses: NAU ACE Isotope Lab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Funding: NASA Space Grant and National Science Foundation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Main Welcome Page - NAU NASA Space Grant">
            <a:extLst>
              <a:ext uri="{FF2B5EF4-FFF2-40B4-BE49-F238E27FC236}">
                <a16:creationId xmlns:a16="http://schemas.microsoft.com/office/drawing/2014/main" id="{E9137102-7C64-5C04-4509-89B773E6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64176"/>
            <a:ext cx="809625" cy="12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B62659-EE84-9120-79E8-FEDC38E84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532963"/>
            <a:ext cx="1114425" cy="1114425"/>
          </a:xfrm>
          <a:prstGeom prst="rect">
            <a:avLst/>
          </a:prstGeom>
        </p:spPr>
      </p:pic>
      <p:pic>
        <p:nvPicPr>
          <p:cNvPr id="6" name="Picture 4" descr="NASA Nebraska Space Grant">
            <a:extLst>
              <a:ext uri="{FF2B5EF4-FFF2-40B4-BE49-F238E27FC236}">
                <a16:creationId xmlns:a16="http://schemas.microsoft.com/office/drawing/2014/main" id="{9878BB08-6106-10A7-8151-99676920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562866"/>
            <a:ext cx="1301426" cy="10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NSF Logo | NSF - National Science Foundation">
            <a:extLst>
              <a:ext uri="{FF2B5EF4-FFF2-40B4-BE49-F238E27FC236}">
                <a16:creationId xmlns:a16="http://schemas.microsoft.com/office/drawing/2014/main" id="{6059E6B4-BCF6-293B-88BC-AC87CC4C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9" y="5464176"/>
            <a:ext cx="1338262" cy="13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9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D88D-AD1B-BBB9-A466-EF2D18F6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E64A3-7CAF-79A0-B670-52A489161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390" y="2057400"/>
            <a:ext cx="4346635" cy="4716624"/>
          </a:xfrm>
        </p:spPr>
        <p:txBody>
          <a:bodyPr>
            <a:normAutofit fontScale="62500" lnSpcReduction="20000"/>
          </a:bodyPr>
          <a:lstStyle/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Sedimentation in lakes can provide a more accurate look on the Earth’s climate throughout periods of rapid arctic warming with the use of radiocarbon dating​ specific intervals in arctic lake cores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Lake sediments are a useful climate archive that can provide radiocarbon dates and place changes in climate in context of time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Study contributes to the Rapid Arctic Warming project, which aims to understand the processes and patterns of rapid arctic warming during the past 15,000 years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The goal of this research is to improve the existing age control for lake sediments at three Arctic lakes 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b="0" i="0" u="none" strike="noStrike" dirty="0">
                <a:solidFill>
                  <a:srgbClr val="000000"/>
                </a:solidFill>
                <a:effectLst/>
              </a:rPr>
              <a:t>The new ages are used to estimate sediment accumulation rates extending back 15,000 years at each lake</a:t>
            </a:r>
          </a:p>
          <a:p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8D0C6CF-2885-C299-724D-FCE4588D558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2025" y="1181099"/>
            <a:ext cx="6994585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AA6BF-A00B-CA90-837E-88D5D34DE37C}"/>
              </a:ext>
            </a:extLst>
          </p:cNvPr>
          <p:cNvSpPr txBox="1"/>
          <p:nvPr/>
        </p:nvSpPr>
        <p:spPr>
          <a:xfrm>
            <a:off x="4772025" y="5006974"/>
            <a:ext cx="6734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1 Location of three study lakes (from google maps)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199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3.jpg">
            <a:extLst>
              <a:ext uri="{FF2B5EF4-FFF2-40B4-BE49-F238E27FC236}">
                <a16:creationId xmlns:a16="http://schemas.microsoft.com/office/drawing/2014/main" id="{FBC19AAD-6D6D-262B-4AC6-81516802CE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2698" y="865749"/>
            <a:ext cx="2101654" cy="1569357"/>
          </a:xfrm>
          <a:prstGeom prst="rect">
            <a:avLst/>
          </a:prstGeom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1A491-1600-3FF3-F83F-9B37BDDCF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590372"/>
            <a:ext cx="10930048" cy="1325890"/>
          </a:xfrm>
        </p:spPr>
        <p:txBody>
          <a:bodyPr/>
          <a:lstStyle/>
          <a:p>
            <a:r>
              <a:rPr lang="en-US" dirty="0">
                <a:latin typeface="+mn-lt"/>
              </a:rPr>
              <a:t>Methods and 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D308D-C042-3780-C084-192EA06C417E}"/>
              </a:ext>
            </a:extLst>
          </p:cNvPr>
          <p:cNvSpPr txBox="1"/>
          <p:nvPr/>
        </p:nvSpPr>
        <p:spPr>
          <a:xfrm>
            <a:off x="180976" y="1769735"/>
            <a:ext cx="41354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Existing sediment cores from 3 Arctic lakes were sampled​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Samples were chosen to cover periods during which Arctic Climate experiences rapid change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 total of 38  samples, 1-4 cm thick, were sieved at 150 µm 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Aquatic and terrestrial plant fragments were hand-picked from sieves and cleaned using sonication and acid-base-acid treatment 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Radiocarbon was measured on the NAU ACE Lab MICADAS 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333333"/>
                </a:solidFill>
                <a:effectLst/>
              </a:rPr>
              <a:t>Age versus depth models were generated for each lake using BACON software (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Blaauw et al. 2011)</a:t>
            </a:r>
            <a:endParaRPr lang="en-US" sz="1600" dirty="0"/>
          </a:p>
          <a:p>
            <a:pPr marL="203200" rtl="0" fontAlgn="base">
              <a:spcBef>
                <a:spcPts val="0"/>
              </a:spcBef>
              <a:spcAft>
                <a:spcPts val="0"/>
              </a:spcAft>
            </a:pP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11CBD3D-ABDF-2A64-C84A-07C23119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7220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r>
              <a:rPr kumimoji="0" lang="en-US" altLang="en-US" sz="9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73E8F82-3759-7575-E651-DB709D9B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443" y="17448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9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1ACE2E7-DCBC-A909-7EAA-CBC1E6B0B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351" y="1721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(c.)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8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4AEA163-B169-E414-7E09-F050ABB8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2490281"/>
            <a:ext cx="980352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1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FE66665-AAB7-A0D1-7CB6-497CD2E1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05" y="922921"/>
            <a:ext cx="1143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54641CF-779A-2E76-1D07-EC3F68BF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65" y="2533639"/>
            <a:ext cx="1256907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081FF3CC-6E89-41BB-E7EA-5E61C4D2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55" y="2565147"/>
            <a:ext cx="5266949" cy="8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BEB10A-DEC3-59C5-E2CC-11AE3392E707}"/>
              </a:ext>
            </a:extLst>
          </p:cNvPr>
          <p:cNvSpPr txBox="1"/>
          <p:nvPr/>
        </p:nvSpPr>
        <p:spPr>
          <a:xfrm>
            <a:off x="6634405" y="3210760"/>
            <a:ext cx="3426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E66AE-75E1-8E30-32B9-64DD75D3BFDE}"/>
              </a:ext>
            </a:extLst>
          </p:cNvPr>
          <p:cNvSpPr txBox="1"/>
          <p:nvPr/>
        </p:nvSpPr>
        <p:spPr>
          <a:xfrm>
            <a:off x="6931323" y="3447113"/>
            <a:ext cx="4867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2. Sample preparation. (a) Sieves. (b) Twig. (c) 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Drepanocladus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moss. (d) sorted sample from Levinson Lessing. (e) sampled core from Schrader lake</a:t>
            </a:r>
            <a:endParaRPr lang="en-US" sz="1000" dirty="0"/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8E4D050F-7002-48DA-D77F-E470DA4E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65" y="4162110"/>
            <a:ext cx="4135492" cy="26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4CF807-5A7B-09F5-1512-D58AE0882CBE}"/>
              </a:ext>
            </a:extLst>
          </p:cNvPr>
          <p:cNvSpPr txBox="1"/>
          <p:nvPr/>
        </p:nvSpPr>
        <p:spPr>
          <a:xfrm>
            <a:off x="9557159" y="5305588"/>
            <a:ext cx="2238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3. Mini Carbon Dating System used to analyze radiocarbon samples (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Ionplus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1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A020A4-DD4A-3883-69D2-A44A99965B7C}"/>
              </a:ext>
            </a:extLst>
          </p:cNvPr>
          <p:cNvCxnSpPr/>
          <p:nvPr/>
        </p:nvCxnSpPr>
        <p:spPr>
          <a:xfrm>
            <a:off x="7277100" y="12477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2DAA63-55EB-9BF5-BB19-E6A43B4436BD}"/>
              </a:ext>
            </a:extLst>
          </p:cNvPr>
          <p:cNvCxnSpPr/>
          <p:nvPr/>
        </p:nvCxnSpPr>
        <p:spPr>
          <a:xfrm>
            <a:off x="7286625" y="13525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30EBF2-F029-C33C-4378-EBD04EC864B8}"/>
              </a:ext>
            </a:extLst>
          </p:cNvPr>
          <p:cNvCxnSpPr>
            <a:cxnSpLocks/>
          </p:cNvCxnSpPr>
          <p:nvPr/>
        </p:nvCxnSpPr>
        <p:spPr>
          <a:xfrm>
            <a:off x="7096125" y="1253317"/>
            <a:ext cx="400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image5.jpg">
            <a:extLst>
              <a:ext uri="{FF2B5EF4-FFF2-40B4-BE49-F238E27FC236}">
                <a16:creationId xmlns:a16="http://schemas.microsoft.com/office/drawing/2014/main" id="{07947C03-9570-FCF0-B061-3BBDA9EC4C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93523" y="872373"/>
            <a:ext cx="2025793" cy="1519173"/>
          </a:xfrm>
          <a:prstGeom prst="rect">
            <a:avLst/>
          </a:prstGeom>
          <a:ln/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6FE7082-8D8D-7ED5-640E-5B101B8C4C6B}"/>
              </a:ext>
            </a:extLst>
          </p:cNvPr>
          <p:cNvCxnSpPr/>
          <p:nvPr/>
        </p:nvCxnSpPr>
        <p:spPr>
          <a:xfrm>
            <a:off x="9579029" y="1253317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1665AC6-4A1D-9BF4-AB66-8BE0489AACEC}"/>
              </a:ext>
            </a:extLst>
          </p:cNvPr>
          <p:cNvSpPr txBox="1"/>
          <p:nvPr/>
        </p:nvSpPr>
        <p:spPr>
          <a:xfrm>
            <a:off x="7096125" y="1027419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(mm)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F802F8-E2BF-1B59-114A-9C5E5D33BA76}"/>
              </a:ext>
            </a:extLst>
          </p:cNvPr>
          <p:cNvSpPr txBox="1"/>
          <p:nvPr/>
        </p:nvSpPr>
        <p:spPr>
          <a:xfrm>
            <a:off x="9585734" y="104769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(mm)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927C1B-9648-AB57-31BF-0919A5518FAC}"/>
              </a:ext>
            </a:extLst>
          </p:cNvPr>
          <p:cNvSpPr txBox="1"/>
          <p:nvPr/>
        </p:nvSpPr>
        <p:spPr>
          <a:xfrm>
            <a:off x="6973710" y="1110373"/>
            <a:ext cx="2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1A9795-6FD7-7D6B-84B8-E414C8F5E59C}"/>
              </a:ext>
            </a:extLst>
          </p:cNvPr>
          <p:cNvSpPr txBox="1"/>
          <p:nvPr/>
        </p:nvSpPr>
        <p:spPr>
          <a:xfrm>
            <a:off x="9857578" y="1117233"/>
            <a:ext cx="2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7C73CC-3C68-5FD2-174E-5697F4010D20}"/>
              </a:ext>
            </a:extLst>
          </p:cNvPr>
          <p:cNvSpPr txBox="1"/>
          <p:nvPr/>
        </p:nvSpPr>
        <p:spPr>
          <a:xfrm>
            <a:off x="9456614" y="1102681"/>
            <a:ext cx="2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37B204-F137-0EDB-A31C-D11A8AA6A8C6}"/>
              </a:ext>
            </a:extLst>
          </p:cNvPr>
          <p:cNvSpPr txBox="1"/>
          <p:nvPr/>
        </p:nvSpPr>
        <p:spPr>
          <a:xfrm>
            <a:off x="7381601" y="1108281"/>
            <a:ext cx="238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742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rock&#10;&#10;Description automatically generated">
            <a:extLst>
              <a:ext uri="{FF2B5EF4-FFF2-40B4-BE49-F238E27FC236}">
                <a16:creationId xmlns:a16="http://schemas.microsoft.com/office/drawing/2014/main" id="{E6DBDDAB-24DA-E592-905E-45FD3B90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1666875"/>
            <a:ext cx="5015911" cy="3324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1B04A-6B2F-2348-6D2A-C5342173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Lake Levinson-Lessing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C879F-25C3-B11E-321D-1F10F657C3E6}"/>
              </a:ext>
            </a:extLst>
          </p:cNvPr>
          <p:cNvSpPr txBox="1"/>
          <p:nvPr/>
        </p:nvSpPr>
        <p:spPr>
          <a:xfrm>
            <a:off x="723901" y="1666875"/>
            <a:ext cx="59150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Located in Taymyr Peninsula, Siberia</a:t>
            </a:r>
            <a:r>
              <a:rPr lang="en-US" sz="1600" b="0" i="0" u="none" strike="noStrike" dirty="0">
                <a:solidFill>
                  <a:srgbClr val="3C4043"/>
                </a:solidFill>
                <a:effectLst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</a:endParaRP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30 total radiocarbon ages, including 13 new ages​ from this project </a:t>
            </a:r>
          </a:p>
          <a:p>
            <a:pPr marL="203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Average sediment accumulation rate of 20.3 years per centimeter over the past 15,000 years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256A7A6-1C86-0542-2CD4-AE9188DB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92765"/>
            <a:ext cx="5943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9FB34-3710-9712-9C6D-8FB02FF597A1}"/>
              </a:ext>
            </a:extLst>
          </p:cNvPr>
          <p:cNvSpPr txBox="1"/>
          <p:nvPr/>
        </p:nvSpPr>
        <p:spPr>
          <a:xfrm>
            <a:off x="6638926" y="4991100"/>
            <a:ext cx="5010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4. Lake Levinson-Lessing (Google Earth).</a:t>
            </a:r>
            <a:endParaRPr lang="en-US" sz="1000" b="0" dirty="0">
              <a:effectLst/>
            </a:endParaRPr>
          </a:p>
          <a:p>
            <a:br>
              <a:rPr lang="en-US" sz="1000" dirty="0"/>
            </a:b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24EE8-0843-8C4F-D753-7FCC5FE7DE10}"/>
              </a:ext>
            </a:extLst>
          </p:cNvPr>
          <p:cNvSpPr txBox="1"/>
          <p:nvPr/>
        </p:nvSpPr>
        <p:spPr>
          <a:xfrm>
            <a:off x="352425" y="6564640"/>
            <a:ext cx="6219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5. New age model for sediment core from Lake Levison-Lessing.</a:t>
            </a:r>
            <a:endParaRPr lang="en-US" sz="1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AF427-0E44-D9B5-9A90-AC3EEEAF3C92}"/>
              </a:ext>
            </a:extLst>
          </p:cNvPr>
          <p:cNvCxnSpPr/>
          <p:nvPr/>
        </p:nvCxnSpPr>
        <p:spPr>
          <a:xfrm>
            <a:off x="6784390" y="4866677"/>
            <a:ext cx="6766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F033C7-3060-B65D-FF5D-A2772F053688}"/>
              </a:ext>
            </a:extLst>
          </p:cNvPr>
          <p:cNvSpPr txBox="1"/>
          <p:nvPr/>
        </p:nvSpPr>
        <p:spPr>
          <a:xfrm>
            <a:off x="6706461" y="4651233"/>
            <a:ext cx="8325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321608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9D37D0-5C26-1D29-1A7B-0E893F17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75" y="1639730"/>
            <a:ext cx="4778331" cy="3171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0534C5-2858-1E24-90F0-73A883F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Lake </a:t>
            </a:r>
            <a:r>
              <a:rPr lang="en-US" dirty="0" err="1">
                <a:latin typeface="+mn-lt"/>
              </a:rPr>
              <a:t>Bolshoye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Schuchye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2C3B00-26DC-50DA-5850-A311C3B00511}"/>
              </a:ext>
            </a:extLst>
          </p:cNvPr>
          <p:cNvSpPr txBox="1"/>
          <p:nvPr/>
        </p:nvSpPr>
        <p:spPr>
          <a:xfrm>
            <a:off x="590550" y="1543050"/>
            <a:ext cx="6324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Located in Polar Urals, Russia</a:t>
            </a:r>
          </a:p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35 total radiocarbon ages, including 11 new ages​ from this project</a:t>
            </a:r>
          </a:p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Average sediment accumulation rate of 14.7  years per centimeter over the past 15,000 years</a:t>
            </a:r>
          </a:p>
          <a:p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85A30FB-F8DD-C03C-DDD2-F2955C68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657653"/>
            <a:ext cx="5943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A2F1B-0FD6-8F0E-1436-A84B948619E7}"/>
              </a:ext>
            </a:extLst>
          </p:cNvPr>
          <p:cNvSpPr txBox="1"/>
          <p:nvPr/>
        </p:nvSpPr>
        <p:spPr>
          <a:xfrm>
            <a:off x="6829425" y="4811649"/>
            <a:ext cx="4610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6.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Bolshoye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Schuchye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(Google Earth).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616B2-5A0E-E976-5983-605888FA380A}"/>
              </a:ext>
            </a:extLst>
          </p:cNvPr>
          <p:cNvSpPr txBox="1"/>
          <p:nvPr/>
        </p:nvSpPr>
        <p:spPr>
          <a:xfrm>
            <a:off x="590550" y="6400800"/>
            <a:ext cx="60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7. New age model for sediment core from Lake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Bolshoye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Schuchye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5BFB06-C536-3879-73B3-1E5AD964A89C}"/>
              </a:ext>
            </a:extLst>
          </p:cNvPr>
          <p:cNvCxnSpPr/>
          <p:nvPr/>
        </p:nvCxnSpPr>
        <p:spPr>
          <a:xfrm>
            <a:off x="7013613" y="4663590"/>
            <a:ext cx="67665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D3073C-C231-D6EA-7184-01CEAC381667}"/>
              </a:ext>
            </a:extLst>
          </p:cNvPr>
          <p:cNvSpPr txBox="1"/>
          <p:nvPr/>
        </p:nvSpPr>
        <p:spPr>
          <a:xfrm>
            <a:off x="6915150" y="4448146"/>
            <a:ext cx="860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C0C0C0"/>
                </a:highlight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409287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A445-66A3-13F8-C287-45E47362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Schrader Lake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446F8-E684-AD39-F0AC-A8300B754609}"/>
              </a:ext>
            </a:extLst>
          </p:cNvPr>
          <p:cNvSpPr txBox="1"/>
          <p:nvPr/>
        </p:nvSpPr>
        <p:spPr>
          <a:xfrm>
            <a:off x="790576" y="1543050"/>
            <a:ext cx="5200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Located in Brooks Range, northeastern Alaska </a:t>
            </a:r>
          </a:p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24 total radiocarbon ages, including 14 new ages​ from this project</a:t>
            </a:r>
          </a:p>
          <a:p>
            <a:pPr marL="1524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Average sediment accumulation rate of 87.1 years per centimeter over the past 15,000 years</a:t>
            </a:r>
          </a:p>
          <a:p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3156042-34C4-7282-8BD7-F0A53B2C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68940"/>
            <a:ext cx="5943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3321C-87FE-CB27-0310-926C54059E12}"/>
              </a:ext>
            </a:extLst>
          </p:cNvPr>
          <p:cNvSpPr txBox="1"/>
          <p:nvPr/>
        </p:nvSpPr>
        <p:spPr>
          <a:xfrm>
            <a:off x="6318974" y="4550816"/>
            <a:ext cx="5114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8 Schrader Lake (Google Earth).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96DA0-6FF4-78F4-E8B5-08BE0A8E6820}"/>
              </a:ext>
            </a:extLst>
          </p:cNvPr>
          <p:cNvSpPr txBox="1"/>
          <p:nvPr/>
        </p:nvSpPr>
        <p:spPr>
          <a:xfrm>
            <a:off x="257175" y="655320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9. New age model for sediment core from Schrader Lake.</a:t>
            </a:r>
            <a:endParaRPr lang="en-US" sz="1000" dirty="0"/>
          </a:p>
        </p:txBody>
      </p:sp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371EBD31-7294-3A14-0E28-87E45D786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74" y="940841"/>
            <a:ext cx="5513867" cy="36099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586779-EBA7-E5C0-CDC5-1471EC3580CC}"/>
              </a:ext>
            </a:extLst>
          </p:cNvPr>
          <p:cNvCxnSpPr>
            <a:cxnSpLocks/>
          </p:cNvCxnSpPr>
          <p:nvPr/>
        </p:nvCxnSpPr>
        <p:spPr>
          <a:xfrm>
            <a:off x="6460343" y="4249826"/>
            <a:ext cx="100154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FDF128-35D7-E04F-A5FE-3B445ACB508C}"/>
              </a:ext>
            </a:extLst>
          </p:cNvPr>
          <p:cNvSpPr txBox="1"/>
          <p:nvPr/>
        </p:nvSpPr>
        <p:spPr>
          <a:xfrm>
            <a:off x="6414135" y="4052416"/>
            <a:ext cx="1047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2 km</a:t>
            </a:r>
          </a:p>
        </p:txBody>
      </p:sp>
    </p:spTree>
    <p:extLst>
      <p:ext uri="{BB962C8B-B14F-4D97-AF65-F5344CB8AC3E}">
        <p14:creationId xmlns:p14="http://schemas.microsoft.com/office/powerpoint/2010/main" val="142075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5496-BEE9-57FD-E26B-205E9F7E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00" y="142697"/>
            <a:ext cx="10202248" cy="1325890"/>
          </a:xfrm>
        </p:spPr>
        <p:txBody>
          <a:bodyPr/>
          <a:lstStyle/>
          <a:p>
            <a:r>
              <a:rPr lang="en-US" dirty="0">
                <a:latin typeface="+mn-lt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FD776-64F9-0AE3-026E-C7524E4F548E}"/>
              </a:ext>
            </a:extLst>
          </p:cNvPr>
          <p:cNvSpPr txBox="1"/>
          <p:nvPr/>
        </p:nvSpPr>
        <p:spPr>
          <a:xfrm>
            <a:off x="270600" y="2262790"/>
            <a:ext cx="31910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Figure 10 compares the age vs. depth of the three lakes</a:t>
            </a:r>
            <a:endParaRPr lang="en-US" sz="1600" dirty="0">
              <a:solidFill>
                <a:srgbClr val="000000"/>
              </a:solidFill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Schrader had a much slower sedimentation rate than the other two lakes. 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The Schrader Lake core was taken close to the shoreline, which most likely has a lower sedimentation rate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EE5712-0860-1CEE-BC9B-5725354B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05" y="932450"/>
            <a:ext cx="7657230" cy="46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08D7D-370E-0F6F-E399-2FA1953784E3}"/>
              </a:ext>
            </a:extLst>
          </p:cNvPr>
          <p:cNvSpPr txBox="1"/>
          <p:nvPr/>
        </p:nvSpPr>
        <p:spPr>
          <a:xfrm>
            <a:off x="3791339" y="5534150"/>
            <a:ext cx="4791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10. Age vs depth models comparing all three lakes from this project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329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5496-BEE9-57FD-E26B-205E9F7E3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00" y="142697"/>
            <a:ext cx="10202248" cy="1325890"/>
          </a:xfrm>
        </p:spPr>
        <p:txBody>
          <a:bodyPr/>
          <a:lstStyle/>
          <a:p>
            <a:r>
              <a:rPr lang="en-US" dirty="0">
                <a:latin typeface="+mn-lt"/>
              </a:rPr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FD776-64F9-0AE3-026E-C7524E4F548E}"/>
              </a:ext>
            </a:extLst>
          </p:cNvPr>
          <p:cNvSpPr txBox="1"/>
          <p:nvPr/>
        </p:nvSpPr>
        <p:spPr>
          <a:xfrm>
            <a:off x="270600" y="1200150"/>
            <a:ext cx="46839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Figure 11 shows the average sediment accumulation in each lake per year. The graph also contains a trendline which gives the general direction  in which the data is moving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 No synchronous fluctuations in sedimentation rate among lakes implies a local influence rather than widespread climate fluctuations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Overall decrease in sedimentation rate towards the present at all three lakes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Fitting a linear regression to each dataset, Levinson Lessing had the least significant relationship, with increasing significance in Schrader lake, and the most significant relationship in Lake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Bolshoye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</a:rPr>
              <a:t>Schuchye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Decrease in sedimentation rate possibly caused by a decrease in precipitation and therefore less runoff driven erosion and transport of sediment to the lake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In addition, build up of tundra vegetation following the last major ice age protected soil from erosion, decreasing sedimentation​</a:t>
            </a:r>
          </a:p>
          <a:p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B5BEDDA-E36E-EDB8-57AC-2F63DACB9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35" y="760872"/>
            <a:ext cx="6585629" cy="53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CFBF-9984-9C6E-3FE1-915340A1B218}"/>
              </a:ext>
            </a:extLst>
          </p:cNvPr>
          <p:cNvSpPr txBox="1"/>
          <p:nvPr/>
        </p:nvSpPr>
        <p:spPr>
          <a:xfrm>
            <a:off x="5253135" y="6153911"/>
            <a:ext cx="4532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Fig. 11. Sediment accumulation rate at all three lakes studied for this project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B1C3E-7A19-470B-F208-33C8F23841DB}"/>
              </a:ext>
            </a:extLst>
          </p:cNvPr>
          <p:cNvSpPr txBox="1"/>
          <p:nvPr/>
        </p:nvSpPr>
        <p:spPr>
          <a:xfrm>
            <a:off x="6195526" y="3023118"/>
            <a:ext cx="17354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p=1.7E</a:t>
            </a:r>
            <a:r>
              <a:rPr lang="en-US" sz="1050" b="1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-11</a:t>
            </a:r>
            <a:r>
              <a:rPr lang="en-US" sz="105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n-US" sz="105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US" sz="1050" b="1" i="0" baseline="300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en-US" sz="1050" b="1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=0.05</a:t>
            </a:r>
            <a:endParaRPr lang="en-US" sz="105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79551-AB52-5D66-EA11-BE36AFCB73C8}"/>
              </a:ext>
            </a:extLst>
          </p:cNvPr>
          <p:cNvSpPr txBox="1"/>
          <p:nvPr/>
        </p:nvSpPr>
        <p:spPr>
          <a:xfrm>
            <a:off x="6195526" y="4218506"/>
            <a:ext cx="22459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p=1.5E</a:t>
            </a:r>
            <a:r>
              <a:rPr lang="en-US" sz="105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</a:rPr>
              <a:t>-24</a:t>
            </a:r>
            <a:r>
              <a:rPr lang="en-US" sz="105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 </a:t>
            </a:r>
            <a:r>
              <a:rPr lang="en-US" sz="105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US" sz="1050" b="1" i="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en-US" sz="105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=0.46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A7CFC-958E-D6C6-CCAA-D5BC95E00848}"/>
              </a:ext>
            </a:extLst>
          </p:cNvPr>
          <p:cNvSpPr txBox="1"/>
          <p:nvPr/>
        </p:nvSpPr>
        <p:spPr>
          <a:xfrm>
            <a:off x="6288019" y="946234"/>
            <a:ext cx="24623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u="none" strike="noStrike" dirty="0">
                <a:solidFill>
                  <a:srgbClr val="FF9053"/>
                </a:solidFill>
                <a:effectLst/>
              </a:rPr>
              <a:t>p=5E</a:t>
            </a:r>
            <a:r>
              <a:rPr lang="en-US" sz="1050" b="1" baseline="30000" dirty="0">
                <a:solidFill>
                  <a:srgbClr val="FF9053"/>
                </a:solidFill>
                <a:latin typeface="Roboto" panose="02000000000000000000" pitchFamily="2" charset="0"/>
              </a:rPr>
              <a:t>-256</a:t>
            </a:r>
            <a:r>
              <a:rPr lang="en-US" sz="1050" b="1" i="0" u="none" strike="noStrike" dirty="0">
                <a:solidFill>
                  <a:srgbClr val="FF9053"/>
                </a:solidFill>
                <a:effectLst/>
              </a:rPr>
              <a:t>, </a:t>
            </a:r>
            <a:r>
              <a:rPr lang="en-US" sz="1050" b="1" i="0" dirty="0">
                <a:solidFill>
                  <a:srgbClr val="FF9053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US" sz="1050" b="1" i="0" baseline="30000" dirty="0">
                <a:solidFill>
                  <a:srgbClr val="FF9053"/>
                </a:solidFill>
                <a:effectLst/>
                <a:latin typeface="Roboto" panose="02000000000000000000" pitchFamily="2" charset="0"/>
              </a:rPr>
              <a:t>2 </a:t>
            </a:r>
            <a:r>
              <a:rPr lang="en-US" sz="1050" b="1" i="0" u="none" strike="noStrike" dirty="0">
                <a:solidFill>
                  <a:srgbClr val="FF9053"/>
                </a:solidFill>
                <a:effectLst/>
              </a:rPr>
              <a:t>=0.59</a:t>
            </a:r>
            <a:endParaRPr lang="en-US" sz="1050" b="1" dirty="0">
              <a:solidFill>
                <a:srgbClr val="FF90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7D07-B8D3-BCAB-6E23-0639345E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35E56-EC4F-CECF-700A-40A028099F3E}"/>
              </a:ext>
            </a:extLst>
          </p:cNvPr>
          <p:cNvSpPr txBox="1"/>
          <p:nvPr/>
        </p:nvSpPr>
        <p:spPr>
          <a:xfrm>
            <a:off x="908775" y="1771650"/>
            <a:ext cx="4977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This project has improved the age control for sediment cores from three Arctic lakes by adding 38 new radiocarbon ages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Overall multi-millennial decrease in sedimentation rate over the past 15,000 years might reflect the progressive build up of vegetation or decrease in runoff toward the present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83641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30c750-05f0-4c91-96f0-e9b9b8fba0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116E2BEBFB140855A7AFDCF700E31" ma:contentTypeVersion="3" ma:contentTypeDescription="Create a new document." ma:contentTypeScope="" ma:versionID="0f7c1abca3e8a071ce44d3cdd591571b">
  <xsd:schema xmlns:xsd="http://www.w3.org/2001/XMLSchema" xmlns:xs="http://www.w3.org/2001/XMLSchema" xmlns:p="http://schemas.microsoft.com/office/2006/metadata/properties" xmlns:ns3="4730c750-05f0-4c91-96f0-e9b9b8fba043" targetNamespace="http://schemas.microsoft.com/office/2006/metadata/properties" ma:root="true" ma:fieldsID="a8177435b290a230b19ce88461a96a89" ns3:_="">
    <xsd:import namespace="4730c750-05f0-4c91-96f0-e9b9b8fba0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0c750-05f0-4c91-96f0-e9b9b8fba0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C0CA2E-2F9B-44B6-B4E4-1D2E56D69B38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730c750-05f0-4c91-96f0-e9b9b8fba043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4E7B49-3813-4F91-A136-FA0C29041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0c750-05f0-4c91-96f0-e9b9b8fba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993585-208B-4672-BC7E-36D7D0A9E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 overlay</Template>
  <TotalTime>446</TotalTime>
  <Words>1059</Words>
  <Application>Microsoft Office PowerPoint</Application>
  <PresentationFormat>Widescreen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Nova Light</vt:lpstr>
      <vt:lpstr>Elephant</vt:lpstr>
      <vt:lpstr>Roboto</vt:lpstr>
      <vt:lpstr>Times New Roman</vt:lpstr>
      <vt:lpstr>ModOverlayVTI</vt:lpstr>
      <vt:lpstr>Sedimentation Rates from Radiocarbon Dating at Three Arctic Lakes</vt:lpstr>
      <vt:lpstr>Introduction</vt:lpstr>
      <vt:lpstr>Methods and Materials</vt:lpstr>
      <vt:lpstr>Lake Levinson-Lessing </vt:lpstr>
      <vt:lpstr>Lake Bolshoye Schuchye </vt:lpstr>
      <vt:lpstr>Schrader Lake </vt:lpstr>
      <vt:lpstr>Discussion</vt:lpstr>
      <vt:lpstr>Discussion</vt:lpstr>
      <vt:lpstr>Conclusion</vt:lpstr>
      <vt:lpstr>References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Sedimentation Rates from Radiocarbon Dating at Three Arctic Lakes</dc:title>
  <dc:creator>Clara May Kruger</dc:creator>
  <cp:lastModifiedBy>Coe, Michelle A - (macoe)</cp:lastModifiedBy>
  <cp:revision>2</cp:revision>
  <dcterms:created xsi:type="dcterms:W3CDTF">2023-04-07T04:34:15Z</dcterms:created>
  <dcterms:modified xsi:type="dcterms:W3CDTF">2023-04-14T18:26:25Z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0x010100ED8116E2BEBFB140855A7AFDCF700E31</vt:lpwstr>
  </property>
</Properties>
</file>